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handoutMasterIdLst>
    <p:handoutMasterId r:id="rId15"/>
  </p:handoutMasterIdLst>
  <p:sldIdLst>
    <p:sldId id="257" r:id="rId5"/>
    <p:sldId id="275" r:id="rId6"/>
    <p:sldId id="276" r:id="rId7"/>
    <p:sldId id="295" r:id="rId8"/>
    <p:sldId id="279" r:id="rId9"/>
    <p:sldId id="283" r:id="rId10"/>
    <p:sldId id="296" r:id="rId11"/>
    <p:sldId id="297" r:id="rId12"/>
    <p:sldId id="28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E057C8-0917-E6DF-1603-19B6F0416CB6}" v="1" dt="2024-02-26T15:36:26.1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11" autoAdjust="0"/>
    <p:restoredTop sz="93834" autoAdjust="0"/>
  </p:normalViewPr>
  <p:slideViewPr>
    <p:cSldViewPr>
      <p:cViewPr varScale="1">
        <p:scale>
          <a:sx n="115" d="100"/>
          <a:sy n="115" d="100"/>
        </p:scale>
        <p:origin x="474" y="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4/4/2024</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4/4/2024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34C2EF-8A97-4DAF-B099-E567883644D6}" type="slidenum">
              <a:rPr lang="en-US" smtClean="0"/>
              <a:t>5</a:t>
            </a:fld>
            <a:endParaRPr lang="en-US"/>
          </a:p>
        </p:txBody>
      </p:sp>
    </p:spTree>
    <p:extLst>
      <p:ext uri="{BB962C8B-B14F-4D97-AF65-F5344CB8AC3E}">
        <p14:creationId xmlns:p14="http://schemas.microsoft.com/office/powerpoint/2010/main" val="16213401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4/4/2024</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4/4/2024</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4/4/2024</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4/4/2024</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4/4/2024</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4/4/2024</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4/4/2024</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4/4/2024</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4/4/2024</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4/4/2024</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stmarkshants.secure-primarysite.net/english/"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340" y="836712"/>
            <a:ext cx="4392488" cy="2592288"/>
          </a:xfrm>
        </p:spPr>
        <p:txBody>
          <a:bodyPr>
            <a:normAutofit/>
          </a:bodyPr>
          <a:lstStyle/>
          <a:p>
            <a:pPr algn="ctr"/>
            <a:r>
              <a:rPr lang="en-GB" altLang="en-US" b="1" dirty="0">
                <a:latin typeface="Arial" pitchFamily="34" charset="0"/>
              </a:rPr>
              <a:t>Reading at home January  2024</a:t>
            </a:r>
          </a:p>
        </p:txBody>
      </p:sp>
      <p:pic>
        <p:nvPicPr>
          <p:cNvPr id="5" name="Content Placeholder 4">
            <a:extLst>
              <a:ext uri="{FF2B5EF4-FFF2-40B4-BE49-F238E27FC236}">
                <a16:creationId xmlns:a16="http://schemas.microsoft.com/office/drawing/2014/main" id="{E2BDD7F1-3833-4F11-A382-E2A9EF57A4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8328" y="116632"/>
            <a:ext cx="1158332" cy="1044488"/>
          </a:xfrm>
          <a:prstGeom prst="rect">
            <a:avLst/>
          </a:prstGeom>
        </p:spPr>
      </p:pic>
      <p:sp>
        <p:nvSpPr>
          <p:cNvPr id="6" name="TextBox 5">
            <a:extLst>
              <a:ext uri="{FF2B5EF4-FFF2-40B4-BE49-F238E27FC236}">
                <a16:creationId xmlns:a16="http://schemas.microsoft.com/office/drawing/2014/main" id="{C36EABB7-F295-496C-8181-B50071E51967}"/>
              </a:ext>
            </a:extLst>
          </p:cNvPr>
          <p:cNvSpPr txBox="1"/>
          <p:nvPr/>
        </p:nvSpPr>
        <p:spPr>
          <a:xfrm>
            <a:off x="587388" y="3456012"/>
            <a:ext cx="3528392" cy="707886"/>
          </a:xfrm>
          <a:prstGeom prst="rect">
            <a:avLst/>
          </a:prstGeom>
          <a:noFill/>
        </p:spPr>
        <p:txBody>
          <a:bodyPr wrap="square" rtlCol="0">
            <a:spAutoFit/>
          </a:bodyPr>
          <a:lstStyle/>
          <a:p>
            <a:pPr algn="ctr"/>
            <a:r>
              <a:rPr lang="en-GB" sz="2000" b="1" dirty="0"/>
              <a:t>‘Living and Learning Together’</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1D693-939A-498B-B49F-B7D811BA0836}"/>
              </a:ext>
            </a:extLst>
          </p:cNvPr>
          <p:cNvSpPr>
            <a:spLocks noGrp="1"/>
          </p:cNvSpPr>
          <p:nvPr>
            <p:ph type="title"/>
          </p:nvPr>
        </p:nvSpPr>
        <p:spPr>
          <a:xfrm>
            <a:off x="263352" y="-243408"/>
            <a:ext cx="7315200" cy="1311424"/>
          </a:xfrm>
        </p:spPr>
        <p:txBody>
          <a:bodyPr>
            <a:noAutofit/>
          </a:bodyPr>
          <a:lstStyle/>
          <a:p>
            <a:r>
              <a:rPr lang="en-GB" sz="4800" b="1" dirty="0">
                <a:latin typeface="+mn-lt"/>
              </a:rPr>
              <a:t>Reading at home</a:t>
            </a:r>
          </a:p>
        </p:txBody>
      </p:sp>
      <p:pic>
        <p:nvPicPr>
          <p:cNvPr id="4" name="Content Placeholder 4">
            <a:extLst>
              <a:ext uri="{FF2B5EF4-FFF2-40B4-BE49-F238E27FC236}">
                <a16:creationId xmlns:a16="http://schemas.microsoft.com/office/drawing/2014/main" id="{4BFBDB4D-3297-4ADF-89E4-92D0D0A204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49136" y="144624"/>
            <a:ext cx="1158332" cy="1044488"/>
          </a:xfrm>
          <a:prstGeom prst="rect">
            <a:avLst/>
          </a:prstGeom>
        </p:spPr>
      </p:pic>
      <p:sp>
        <p:nvSpPr>
          <p:cNvPr id="6" name="Speech Bubble: Oval 13">
            <a:extLst>
              <a:ext uri="{FF2B5EF4-FFF2-40B4-BE49-F238E27FC236}">
                <a16:creationId xmlns:a16="http://schemas.microsoft.com/office/drawing/2014/main" id="{FB6A27B7-BF88-43AA-80B8-C1BE7AC40FC1}"/>
              </a:ext>
            </a:extLst>
          </p:cNvPr>
          <p:cNvSpPr/>
          <p:nvPr/>
        </p:nvSpPr>
        <p:spPr>
          <a:xfrm>
            <a:off x="6528048" y="260648"/>
            <a:ext cx="3819526" cy="3168352"/>
          </a:xfrm>
          <a:prstGeom prst="wedgeEllipseCallout">
            <a:avLst>
              <a:gd name="adj1" fmla="val 58195"/>
              <a:gd name="adj2" fmla="val 6570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Children and young people who read daily are four times more likely to read above the level expected for their age compared with their peers who don’t read daily</a:t>
            </a:r>
          </a:p>
          <a:p>
            <a:pPr algn="ctr"/>
            <a:r>
              <a:rPr lang="en-GB" i="1" dirty="0"/>
              <a:t>National Literacy Trust 2018</a:t>
            </a:r>
          </a:p>
        </p:txBody>
      </p:sp>
      <p:sp>
        <p:nvSpPr>
          <p:cNvPr id="7" name="Speech Bubble: Oval 3">
            <a:extLst>
              <a:ext uri="{FF2B5EF4-FFF2-40B4-BE49-F238E27FC236}">
                <a16:creationId xmlns:a16="http://schemas.microsoft.com/office/drawing/2014/main" id="{FF692B81-F9C4-4F9F-847C-ECAA8CC8BFBE}"/>
              </a:ext>
            </a:extLst>
          </p:cNvPr>
          <p:cNvSpPr/>
          <p:nvPr/>
        </p:nvSpPr>
        <p:spPr>
          <a:xfrm>
            <a:off x="1003612" y="1844824"/>
            <a:ext cx="4824536" cy="388843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Research shows that children who enjoy reading are three times more likely to read above the level expected for their age as those who don’t enjoy reading. (National Literacy Trust 2021)</a:t>
            </a:r>
          </a:p>
        </p:txBody>
      </p:sp>
    </p:spTree>
    <p:extLst>
      <p:ext uri="{BB962C8B-B14F-4D97-AF65-F5344CB8AC3E}">
        <p14:creationId xmlns:p14="http://schemas.microsoft.com/office/powerpoint/2010/main" val="2288724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1"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9399C-8AEA-46AD-A866-D3AD35E89C27}"/>
              </a:ext>
            </a:extLst>
          </p:cNvPr>
          <p:cNvSpPr>
            <a:spLocks noGrp="1"/>
          </p:cNvSpPr>
          <p:nvPr>
            <p:ph type="title"/>
          </p:nvPr>
        </p:nvSpPr>
        <p:spPr>
          <a:xfrm>
            <a:off x="9408368" y="260648"/>
            <a:ext cx="2592288" cy="1539874"/>
          </a:xfrm>
        </p:spPr>
        <p:txBody>
          <a:bodyPr>
            <a:normAutofit/>
          </a:bodyPr>
          <a:lstStyle/>
          <a:p>
            <a:r>
              <a:rPr lang="en-GB" sz="4000" b="1" dirty="0">
                <a:solidFill>
                  <a:schemeClr val="tx2"/>
                </a:solidFill>
                <a:latin typeface="+mn-lt"/>
              </a:rPr>
              <a:t>The Benefits</a:t>
            </a:r>
          </a:p>
        </p:txBody>
      </p:sp>
      <p:sp>
        <p:nvSpPr>
          <p:cNvPr id="8" name="Rectangle 7">
            <a:extLst>
              <a:ext uri="{FF2B5EF4-FFF2-40B4-BE49-F238E27FC236}">
                <a16:creationId xmlns:a16="http://schemas.microsoft.com/office/drawing/2014/main" id="{72605EDC-F8EE-4EBB-942C-46FB3D5A18E4}"/>
              </a:ext>
            </a:extLst>
          </p:cNvPr>
          <p:cNvSpPr/>
          <p:nvPr/>
        </p:nvSpPr>
        <p:spPr>
          <a:xfrm>
            <a:off x="4583832" y="431461"/>
            <a:ext cx="4416152" cy="2738122"/>
          </a:xfrm>
          <a:prstGeom prst="rect">
            <a:avLst/>
          </a:prstGeom>
        </p:spPr>
        <p:txBody>
          <a:bodyPr wrap="square">
            <a:spAutoFit/>
          </a:bodyPr>
          <a:lstStyle/>
          <a:p>
            <a:pPr>
              <a:lnSpc>
                <a:spcPct val="107000"/>
              </a:lnSpc>
              <a:spcAft>
                <a:spcPts val="800"/>
              </a:spcAft>
            </a:pPr>
            <a:r>
              <a:rPr lang="en-GB" b="1" dirty="0">
                <a:solidFill>
                  <a:schemeClr val="tx2"/>
                </a:solidFill>
                <a:latin typeface="Arial" panose="020B0604020202020204" pitchFamily="34" charset="0"/>
                <a:ea typeface="Calibri" panose="020F0502020204030204" pitchFamily="34" charset="0"/>
                <a:cs typeface="Arial" panose="020B0604020202020204" pitchFamily="34" charset="0"/>
              </a:rPr>
              <a:t>Creating a love of reading for pleasure in children is critical. Enjoyment, creativity, imagination, greater self-esteem, empathy, relaxation, escapism and improved communication skills are well-known benefits of reading. </a:t>
            </a:r>
            <a:r>
              <a:rPr lang="en-GB" dirty="0">
                <a:solidFill>
                  <a:schemeClr val="tx2"/>
                </a:solidFill>
                <a:latin typeface="Arial" panose="020B0604020202020204" pitchFamily="34" charset="0"/>
                <a:ea typeface="Calibri" panose="020F0502020204030204" pitchFamily="34" charset="0"/>
                <a:cs typeface="Arial" panose="020B0604020202020204" pitchFamily="34" charset="0"/>
              </a:rPr>
              <a:t>The Reading Agency Literature Review: The impact of reading for pleasure and empowerment, 2015. </a:t>
            </a:r>
          </a:p>
        </p:txBody>
      </p:sp>
      <p:sp>
        <p:nvSpPr>
          <p:cNvPr id="9" name="Rectangle 8">
            <a:extLst>
              <a:ext uri="{FF2B5EF4-FFF2-40B4-BE49-F238E27FC236}">
                <a16:creationId xmlns:a16="http://schemas.microsoft.com/office/drawing/2014/main" id="{21160466-8DF0-46F3-9E35-87D9A726E89B}"/>
              </a:ext>
            </a:extLst>
          </p:cNvPr>
          <p:cNvSpPr/>
          <p:nvPr/>
        </p:nvSpPr>
        <p:spPr>
          <a:xfrm>
            <a:off x="911424" y="431461"/>
            <a:ext cx="3072680" cy="1951625"/>
          </a:xfrm>
          <a:prstGeom prst="rect">
            <a:avLst/>
          </a:prstGeom>
        </p:spPr>
        <p:txBody>
          <a:bodyPr wrap="square">
            <a:spAutoFit/>
          </a:bodyPr>
          <a:lstStyle/>
          <a:p>
            <a:pPr>
              <a:lnSpc>
                <a:spcPct val="107000"/>
              </a:lnSpc>
              <a:spcAft>
                <a:spcPts val="800"/>
              </a:spcAft>
            </a:pPr>
            <a:r>
              <a:rPr lang="en-GB" b="1" dirty="0">
                <a:solidFill>
                  <a:schemeClr val="tx2"/>
                </a:solidFill>
                <a:latin typeface="Arial" panose="020B0604020202020204" pitchFamily="34" charset="0"/>
                <a:ea typeface="Calibri" panose="020F0502020204030204" pitchFamily="34" charset="0"/>
                <a:cs typeface="Arial" panose="020B0604020202020204" pitchFamily="34" charset="0"/>
              </a:rPr>
              <a:t>Reading engagement and reading for pleasure lead to a range of social, personal and intellectual outcomes.  </a:t>
            </a:r>
          </a:p>
          <a:p>
            <a:pPr>
              <a:lnSpc>
                <a:spcPct val="107000"/>
              </a:lnSpc>
              <a:spcAft>
                <a:spcPts val="800"/>
              </a:spcAft>
            </a:pPr>
            <a:r>
              <a:rPr lang="en-GB" dirty="0">
                <a:solidFill>
                  <a:schemeClr val="tx2"/>
                </a:solidFill>
                <a:latin typeface="Arial" panose="020B0604020202020204" pitchFamily="34" charset="0"/>
                <a:ea typeface="Calibri" panose="020F0502020204030204" pitchFamily="34" charset="0"/>
                <a:cs typeface="Arial" panose="020B0604020202020204" pitchFamily="34" charset="0"/>
              </a:rPr>
              <a:t>Read on. Get on. 2016</a:t>
            </a:r>
          </a:p>
        </p:txBody>
      </p:sp>
      <p:sp>
        <p:nvSpPr>
          <p:cNvPr id="10" name="Rectangle 9">
            <a:extLst>
              <a:ext uri="{FF2B5EF4-FFF2-40B4-BE49-F238E27FC236}">
                <a16:creationId xmlns:a16="http://schemas.microsoft.com/office/drawing/2014/main" id="{AEBFC60D-D5A2-47B4-BCDF-BB322166306E}"/>
              </a:ext>
            </a:extLst>
          </p:cNvPr>
          <p:cNvSpPr/>
          <p:nvPr/>
        </p:nvSpPr>
        <p:spPr>
          <a:xfrm>
            <a:off x="4415898" y="3933056"/>
            <a:ext cx="4752020" cy="2031325"/>
          </a:xfrm>
          <a:prstGeom prst="rect">
            <a:avLst/>
          </a:prstGeom>
        </p:spPr>
        <p:txBody>
          <a:bodyPr wrap="square">
            <a:spAutoFit/>
          </a:bodyPr>
          <a:lstStyle/>
          <a:p>
            <a:r>
              <a:rPr lang="en-GB" b="1" dirty="0">
                <a:solidFill>
                  <a:schemeClr val="tx2"/>
                </a:solidFill>
                <a:latin typeface="Arial" panose="020B0604020202020204" pitchFamily="34" charset="0"/>
                <a:ea typeface="Calibri" panose="020F0502020204030204" pitchFamily="34" charset="0"/>
                <a:cs typeface="Arial" panose="020B0604020202020204" pitchFamily="34" charset="0"/>
              </a:rPr>
              <a:t>Reading for enjoyment has also been found to have an impact on how well children and young people perform at school in general: Children who read for enjoyment are likely to do significantly better at school than their peers. </a:t>
            </a:r>
          </a:p>
          <a:p>
            <a:r>
              <a:rPr lang="en-GB" dirty="0">
                <a:solidFill>
                  <a:schemeClr val="tx2"/>
                </a:solidFill>
                <a:latin typeface="Arial" panose="020B0604020202020204" pitchFamily="34" charset="0"/>
                <a:ea typeface="Calibri" panose="020F0502020204030204" pitchFamily="34" charset="0"/>
                <a:cs typeface="Arial" panose="020B0604020202020204" pitchFamily="34" charset="0"/>
              </a:rPr>
              <a:t>Sullivan and Brown, 2013. </a:t>
            </a:r>
            <a:endParaRPr lang="en-GB" dirty="0">
              <a:solidFill>
                <a:schemeClr val="tx2"/>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10AA3D17-802B-4152-A886-4BF415E519BB}"/>
              </a:ext>
            </a:extLst>
          </p:cNvPr>
          <p:cNvSpPr/>
          <p:nvPr/>
        </p:nvSpPr>
        <p:spPr>
          <a:xfrm>
            <a:off x="1103784" y="4569171"/>
            <a:ext cx="2687960" cy="2145396"/>
          </a:xfrm>
          <a:prstGeom prst="rect">
            <a:avLst/>
          </a:prstGeom>
        </p:spPr>
        <p:txBody>
          <a:bodyPr wrap="square">
            <a:spAutoFit/>
          </a:bodyPr>
          <a:lstStyle/>
          <a:p>
            <a:pPr>
              <a:lnSpc>
                <a:spcPct val="107000"/>
              </a:lnSpc>
              <a:spcAft>
                <a:spcPts val="800"/>
              </a:spcAft>
            </a:pPr>
            <a:r>
              <a:rPr lang="en-GB" b="1" dirty="0">
                <a:solidFill>
                  <a:schemeClr val="tx2"/>
                </a:solidFill>
                <a:latin typeface="Arial" panose="020B0604020202020204" pitchFamily="34" charset="0"/>
                <a:ea typeface="Calibri" panose="020F0502020204030204" pitchFamily="34" charset="0"/>
                <a:cs typeface="Arial" panose="020B0604020202020204" pitchFamily="34" charset="0"/>
              </a:rPr>
              <a:t>Reading for enjoyment has been linked to other learning outcomes, such as a higher performance in maths and science. </a:t>
            </a:r>
            <a:r>
              <a:rPr lang="en-GB" dirty="0">
                <a:solidFill>
                  <a:schemeClr val="tx2"/>
                </a:solidFill>
                <a:latin typeface="Arial" panose="020B0604020202020204" pitchFamily="34" charset="0"/>
                <a:ea typeface="Calibri" panose="020F0502020204030204" pitchFamily="34" charset="0"/>
                <a:cs typeface="Arial" panose="020B0604020202020204" pitchFamily="34" charset="0"/>
              </a:rPr>
              <a:t>PISA, OECD, 2011.</a:t>
            </a:r>
          </a:p>
        </p:txBody>
      </p:sp>
      <p:sp>
        <p:nvSpPr>
          <p:cNvPr id="12" name="Rectangle 11">
            <a:extLst>
              <a:ext uri="{FF2B5EF4-FFF2-40B4-BE49-F238E27FC236}">
                <a16:creationId xmlns:a16="http://schemas.microsoft.com/office/drawing/2014/main" id="{D7163240-E19A-493D-AE1D-EDD6ABAC303E}"/>
              </a:ext>
            </a:extLst>
          </p:cNvPr>
          <p:cNvSpPr/>
          <p:nvPr/>
        </p:nvSpPr>
        <p:spPr>
          <a:xfrm>
            <a:off x="944638" y="2686399"/>
            <a:ext cx="2847106" cy="1358898"/>
          </a:xfrm>
          <a:prstGeom prst="rect">
            <a:avLst/>
          </a:prstGeom>
        </p:spPr>
        <p:txBody>
          <a:bodyPr wrap="square">
            <a:spAutoFit/>
          </a:bodyPr>
          <a:lstStyle/>
          <a:p>
            <a:pPr>
              <a:lnSpc>
                <a:spcPct val="107000"/>
              </a:lnSpc>
              <a:spcAft>
                <a:spcPts val="800"/>
              </a:spcAft>
            </a:pPr>
            <a:r>
              <a:rPr lang="en-GB" b="1" dirty="0">
                <a:solidFill>
                  <a:schemeClr val="tx2"/>
                </a:solidFill>
                <a:latin typeface="Arial" panose="020B0604020202020204" pitchFamily="34" charset="0"/>
                <a:ea typeface="Calibri" panose="020F0502020204030204" pitchFamily="34" charset="0"/>
                <a:cs typeface="Arial" panose="020B0604020202020204" pitchFamily="34" charset="0"/>
              </a:rPr>
              <a:t>Reading for pleasure is linked with…positive reading attitudes.</a:t>
            </a:r>
          </a:p>
          <a:p>
            <a:pPr>
              <a:lnSpc>
                <a:spcPct val="107000"/>
              </a:lnSpc>
              <a:spcAft>
                <a:spcPts val="800"/>
              </a:spcAft>
            </a:pPr>
            <a:r>
              <a:rPr lang="en-GB" dirty="0">
                <a:solidFill>
                  <a:schemeClr val="tx2"/>
                </a:solidFill>
                <a:latin typeface="Arial" panose="020B0604020202020204" pitchFamily="34" charset="0"/>
                <a:ea typeface="Calibri" panose="020F0502020204030204" pitchFamily="34" charset="0"/>
                <a:cs typeface="Arial" panose="020B0604020202020204" pitchFamily="34" charset="0"/>
              </a:rPr>
              <a:t>National Literacy Trust</a:t>
            </a:r>
          </a:p>
        </p:txBody>
      </p:sp>
      <p:pic>
        <p:nvPicPr>
          <p:cNvPr id="13" name="Content Placeholder 4">
            <a:extLst>
              <a:ext uri="{FF2B5EF4-FFF2-40B4-BE49-F238E27FC236}">
                <a16:creationId xmlns:a16="http://schemas.microsoft.com/office/drawing/2014/main" id="{ED248501-C442-4654-ACAE-9C746748D1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17434" y="116632"/>
            <a:ext cx="1158332" cy="1044488"/>
          </a:xfrm>
          <a:prstGeom prst="rect">
            <a:avLst/>
          </a:prstGeom>
        </p:spPr>
      </p:pic>
    </p:spTree>
    <p:extLst>
      <p:ext uri="{BB962C8B-B14F-4D97-AF65-F5344CB8AC3E}">
        <p14:creationId xmlns:p14="http://schemas.microsoft.com/office/powerpoint/2010/main" val="3171902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ircle(in)">
                                      <p:cBhvr>
                                        <p:cTn id="7" dur="2000"/>
                                        <p:tgtEl>
                                          <p:spTgt spid="9">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circle(in)">
                                      <p:cBhvr>
                                        <p:cTn id="10" dur="2000"/>
                                        <p:tgtEl>
                                          <p:spTgt spid="9">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12">
                                            <p:txEl>
                                              <p:pRg st="0" end="0"/>
                                            </p:txEl>
                                          </p:spTgt>
                                        </p:tgtEl>
                                        <p:attrNameLst>
                                          <p:attrName>style.visibility</p:attrName>
                                        </p:attrNameLst>
                                      </p:cBhvr>
                                      <p:to>
                                        <p:strVal val="visible"/>
                                      </p:to>
                                    </p:set>
                                    <p:animEffect transition="in" filter="circle(in)">
                                      <p:cBhvr>
                                        <p:cTn id="15" dur="2000"/>
                                        <p:tgtEl>
                                          <p:spTgt spid="12">
                                            <p:txEl>
                                              <p:pRg st="0" end="0"/>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12">
                                            <p:txEl>
                                              <p:pRg st="1" end="1"/>
                                            </p:txEl>
                                          </p:spTgt>
                                        </p:tgtEl>
                                        <p:attrNameLst>
                                          <p:attrName>style.visibility</p:attrName>
                                        </p:attrNameLst>
                                      </p:cBhvr>
                                      <p:to>
                                        <p:strVal val="visible"/>
                                      </p:to>
                                    </p:set>
                                    <p:animEffect transition="in" filter="circle(in)">
                                      <p:cBhvr>
                                        <p:cTn id="18" dur="2000"/>
                                        <p:tgtEl>
                                          <p:spTgt spid="1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animEffect transition="in" filter="circle(in)">
                                      <p:cBhvr>
                                        <p:cTn id="23" dur="2000"/>
                                        <p:tgtEl>
                                          <p:spTgt spid="11">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animEffect transition="in" filter="circle(in)">
                                      <p:cBhvr>
                                        <p:cTn id="28" dur="2000"/>
                                        <p:tgtEl>
                                          <p:spTgt spid="8">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10">
                                            <p:txEl>
                                              <p:pRg st="0" end="0"/>
                                            </p:txEl>
                                          </p:spTgt>
                                        </p:tgtEl>
                                        <p:attrNameLst>
                                          <p:attrName>style.visibility</p:attrName>
                                        </p:attrNameLst>
                                      </p:cBhvr>
                                      <p:to>
                                        <p:strVal val="visible"/>
                                      </p:to>
                                    </p:set>
                                    <p:animEffect transition="in" filter="circle(in)">
                                      <p:cBhvr>
                                        <p:cTn id="33" dur="2000"/>
                                        <p:tgtEl>
                                          <p:spTgt spid="10">
                                            <p:txEl>
                                              <p:pRg st="0" end="0"/>
                                            </p:txEl>
                                          </p:spTgt>
                                        </p:tgtEl>
                                      </p:cBhvr>
                                    </p:animEffect>
                                  </p:childTnLst>
                                </p:cTn>
                              </p:par>
                              <p:par>
                                <p:cTn id="34" presetID="6" presetClass="entr" presetSubtype="16" fill="hold" nodeType="withEffect">
                                  <p:stCondLst>
                                    <p:cond delay="0"/>
                                  </p:stCondLst>
                                  <p:childTnLst>
                                    <p:set>
                                      <p:cBhvr>
                                        <p:cTn id="35" dur="1" fill="hold">
                                          <p:stCondLst>
                                            <p:cond delay="0"/>
                                          </p:stCondLst>
                                        </p:cTn>
                                        <p:tgtEl>
                                          <p:spTgt spid="10">
                                            <p:txEl>
                                              <p:pRg st="1" end="1"/>
                                            </p:txEl>
                                          </p:spTgt>
                                        </p:tgtEl>
                                        <p:attrNameLst>
                                          <p:attrName>style.visibility</p:attrName>
                                        </p:attrNameLst>
                                      </p:cBhvr>
                                      <p:to>
                                        <p:strVal val="visible"/>
                                      </p:to>
                                    </p:set>
                                    <p:animEffect transition="in" filter="circle(in)">
                                      <p:cBhvr>
                                        <p:cTn id="36" dur="20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B1D2F-5C67-59B8-3461-B53A0358834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5792937C-D0AC-2AA4-DB8C-0D16B6C1E847}"/>
              </a:ext>
            </a:extLst>
          </p:cNvPr>
          <p:cNvSpPr>
            <a:spLocks noGrp="1"/>
          </p:cNvSpPr>
          <p:nvPr>
            <p:ph idx="1"/>
          </p:nvPr>
        </p:nvSpPr>
        <p:spPr/>
        <p:txBody>
          <a:bodyPr>
            <a:normAutofit/>
          </a:bodyPr>
          <a:lstStyle/>
          <a:p>
            <a:r>
              <a:rPr lang="en-GB" sz="2800" dirty="0"/>
              <a:t>• Choose a quiet time and give your child your full attention; </a:t>
            </a:r>
          </a:p>
          <a:p>
            <a:pPr marL="0" indent="0">
              <a:buNone/>
            </a:pPr>
            <a:r>
              <a:rPr lang="en-GB" sz="2800" dirty="0"/>
              <a:t>• Give support if required using the strategies explained earlier;</a:t>
            </a:r>
          </a:p>
          <a:p>
            <a:pPr marL="0" indent="0">
              <a:buNone/>
            </a:pPr>
            <a:r>
              <a:rPr lang="en-GB" sz="2800" dirty="0"/>
              <a:t>• Explain the meaning of new words; </a:t>
            </a:r>
          </a:p>
          <a:p>
            <a:pPr marL="0" indent="0">
              <a:buNone/>
            </a:pPr>
            <a:r>
              <a:rPr lang="en-GB" sz="2800" dirty="0"/>
              <a:t>• Talk about the text using open questions. Listen and watch the reading demonstration </a:t>
            </a:r>
          </a:p>
        </p:txBody>
      </p:sp>
    </p:spTree>
    <p:extLst>
      <p:ext uri="{BB962C8B-B14F-4D97-AF65-F5344CB8AC3E}">
        <p14:creationId xmlns:p14="http://schemas.microsoft.com/office/powerpoint/2010/main" val="2589060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3D5C45-8898-2D63-8097-6638EDB02991}"/>
              </a:ext>
            </a:extLst>
          </p:cNvPr>
          <p:cNvSpPr txBox="1"/>
          <p:nvPr/>
        </p:nvSpPr>
        <p:spPr>
          <a:xfrm>
            <a:off x="839416" y="466277"/>
            <a:ext cx="9577064" cy="646331"/>
          </a:xfrm>
          <a:prstGeom prst="rect">
            <a:avLst/>
          </a:prstGeom>
          <a:noFill/>
        </p:spPr>
        <p:txBody>
          <a:bodyPr wrap="square" rtlCol="0">
            <a:spAutoFit/>
          </a:bodyPr>
          <a:lstStyle/>
          <a:p>
            <a:r>
              <a:rPr lang="en-GB" sz="3600" b="1" dirty="0"/>
              <a:t>What can you do to help?</a:t>
            </a:r>
          </a:p>
        </p:txBody>
      </p:sp>
      <p:sp>
        <p:nvSpPr>
          <p:cNvPr id="13" name="Title 1">
            <a:extLst>
              <a:ext uri="{FF2B5EF4-FFF2-40B4-BE49-F238E27FC236}">
                <a16:creationId xmlns:a16="http://schemas.microsoft.com/office/drawing/2014/main" id="{E60F5D8F-E270-6F22-618D-E459A99E5967}"/>
              </a:ext>
            </a:extLst>
          </p:cNvPr>
          <p:cNvSpPr txBox="1">
            <a:spLocks/>
          </p:cNvSpPr>
          <p:nvPr/>
        </p:nvSpPr>
        <p:spPr>
          <a:xfrm>
            <a:off x="5227386" y="5394132"/>
            <a:ext cx="5477125" cy="1266948"/>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dirty="0">
              <a:latin typeface="+mn-lt"/>
            </a:endParaRPr>
          </a:p>
        </p:txBody>
      </p:sp>
      <p:pic>
        <p:nvPicPr>
          <p:cNvPr id="17" name="Picture 16">
            <a:hlinkClick r:id="rId3"/>
            <a:extLst>
              <a:ext uri="{FF2B5EF4-FFF2-40B4-BE49-F238E27FC236}">
                <a16:creationId xmlns:a16="http://schemas.microsoft.com/office/drawing/2014/main" id="{21E7FF01-4C20-9968-BA32-6E67BB3E4A53}"/>
              </a:ext>
            </a:extLst>
          </p:cNvPr>
          <p:cNvPicPr>
            <a:picLocks noChangeAspect="1"/>
          </p:cNvPicPr>
          <p:nvPr/>
        </p:nvPicPr>
        <p:blipFill>
          <a:blip r:embed="rId4"/>
          <a:stretch>
            <a:fillRect/>
          </a:stretch>
        </p:blipFill>
        <p:spPr>
          <a:xfrm>
            <a:off x="10433932" y="260289"/>
            <a:ext cx="1473276" cy="1187511"/>
          </a:xfrm>
          <a:prstGeom prst="rect">
            <a:avLst/>
          </a:prstGeom>
        </p:spPr>
      </p:pic>
      <p:sp>
        <p:nvSpPr>
          <p:cNvPr id="19" name="Title 18">
            <a:extLst>
              <a:ext uri="{FF2B5EF4-FFF2-40B4-BE49-F238E27FC236}">
                <a16:creationId xmlns:a16="http://schemas.microsoft.com/office/drawing/2014/main" id="{36A2260D-4417-F8CB-C196-345E67A7A96E}"/>
              </a:ext>
            </a:extLst>
          </p:cNvPr>
          <p:cNvSpPr>
            <a:spLocks noGrp="1"/>
          </p:cNvSpPr>
          <p:nvPr>
            <p:ph type="ctrTitle"/>
          </p:nvPr>
        </p:nvSpPr>
        <p:spPr/>
        <p:txBody>
          <a:bodyPr/>
          <a:lstStyle/>
          <a:p>
            <a:endParaRPr lang="en-GB" dirty="0"/>
          </a:p>
        </p:txBody>
      </p:sp>
      <p:pic>
        <p:nvPicPr>
          <p:cNvPr id="21" name="Picture 20">
            <a:extLst>
              <a:ext uri="{FF2B5EF4-FFF2-40B4-BE49-F238E27FC236}">
                <a16:creationId xmlns:a16="http://schemas.microsoft.com/office/drawing/2014/main" id="{96064454-6471-FB0B-CEE1-4B79DB5FFA05}"/>
              </a:ext>
            </a:extLst>
          </p:cNvPr>
          <p:cNvPicPr>
            <a:picLocks noChangeAspect="1"/>
          </p:cNvPicPr>
          <p:nvPr/>
        </p:nvPicPr>
        <p:blipFill>
          <a:blip r:embed="rId5"/>
          <a:stretch>
            <a:fillRect/>
          </a:stretch>
        </p:blipFill>
        <p:spPr>
          <a:xfrm>
            <a:off x="191344" y="1465684"/>
            <a:ext cx="9001000" cy="5205829"/>
          </a:xfrm>
          <a:prstGeom prst="rect">
            <a:avLst/>
          </a:prstGeom>
        </p:spPr>
      </p:pic>
    </p:spTree>
    <p:extLst>
      <p:ext uri="{BB962C8B-B14F-4D97-AF65-F5344CB8AC3E}">
        <p14:creationId xmlns:p14="http://schemas.microsoft.com/office/powerpoint/2010/main" val="114489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9654" t="7527" r="8464" b="12411"/>
          <a:stretch/>
        </p:blipFill>
        <p:spPr>
          <a:xfrm rot="5400000">
            <a:off x="5441383" y="1047664"/>
            <a:ext cx="5989754" cy="4392488"/>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24315" y="1119791"/>
            <a:ext cx="5508104" cy="4131078"/>
          </a:xfrm>
          <a:prstGeom prst="rect">
            <a:avLst/>
          </a:prstGeom>
        </p:spPr>
      </p:pic>
    </p:spTree>
    <p:extLst>
      <p:ext uri="{BB962C8B-B14F-4D97-AF65-F5344CB8AC3E}">
        <p14:creationId xmlns:p14="http://schemas.microsoft.com/office/powerpoint/2010/main" val="3205668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20041" t="24865" r="4092" b="17877"/>
          <a:stretch/>
        </p:blipFill>
        <p:spPr>
          <a:xfrm rot="5400000">
            <a:off x="992522" y="1714434"/>
            <a:ext cx="5931635" cy="3357529"/>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9682" t="17967" r="5364" b="27307"/>
          <a:stretch/>
        </p:blipFill>
        <p:spPr>
          <a:xfrm rot="5400000">
            <a:off x="4629243" y="1943429"/>
            <a:ext cx="5954353" cy="2876823"/>
          </a:xfrm>
          <a:prstGeom prst="rect">
            <a:avLst/>
          </a:prstGeom>
        </p:spPr>
      </p:pic>
    </p:spTree>
    <p:extLst>
      <p:ext uri="{BB962C8B-B14F-4D97-AF65-F5344CB8AC3E}">
        <p14:creationId xmlns:p14="http://schemas.microsoft.com/office/powerpoint/2010/main" val="1971707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1949" t="19844" r="11403" b="7358"/>
          <a:stretch/>
        </p:blipFill>
        <p:spPr>
          <a:xfrm rot="5400000">
            <a:off x="7155371" y="1686307"/>
            <a:ext cx="5256586" cy="3744417"/>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l="8144" t="8430"/>
          <a:stretch/>
        </p:blipFill>
        <p:spPr>
          <a:xfrm rot="5400000">
            <a:off x="-423206" y="1739496"/>
            <a:ext cx="4872608" cy="3643104"/>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13232" t="14073" r="6604" b="8383"/>
          <a:stretch/>
        </p:blipFill>
        <p:spPr>
          <a:xfrm rot="5400000">
            <a:off x="3436748" y="1793533"/>
            <a:ext cx="4872610" cy="3535032"/>
          </a:xfrm>
          <a:prstGeom prst="rect">
            <a:avLst/>
          </a:prstGeom>
        </p:spPr>
      </p:pic>
      <p:sp>
        <p:nvSpPr>
          <p:cNvPr id="7" name="TextBox 6"/>
          <p:cNvSpPr txBox="1"/>
          <p:nvPr/>
        </p:nvSpPr>
        <p:spPr>
          <a:xfrm>
            <a:off x="191546" y="404664"/>
            <a:ext cx="2376062" cy="646331"/>
          </a:xfrm>
          <a:prstGeom prst="rect">
            <a:avLst/>
          </a:prstGeom>
          <a:solidFill>
            <a:schemeClr val="accent1">
              <a:lumMod val="20000"/>
              <a:lumOff val="80000"/>
            </a:schemeClr>
          </a:solidFill>
        </p:spPr>
        <p:txBody>
          <a:bodyPr wrap="square" rtlCol="0">
            <a:spAutoFit/>
          </a:bodyPr>
          <a:lstStyle/>
          <a:p>
            <a:r>
              <a:rPr lang="en-GB" dirty="0"/>
              <a:t>KS1 or if you are writing for them</a:t>
            </a:r>
          </a:p>
        </p:txBody>
      </p:sp>
      <p:sp>
        <p:nvSpPr>
          <p:cNvPr id="8" name="TextBox 7"/>
          <p:cNvSpPr txBox="1"/>
          <p:nvPr/>
        </p:nvSpPr>
        <p:spPr>
          <a:xfrm>
            <a:off x="4221250" y="560890"/>
            <a:ext cx="2376062" cy="369332"/>
          </a:xfrm>
          <a:prstGeom prst="rect">
            <a:avLst/>
          </a:prstGeom>
          <a:solidFill>
            <a:schemeClr val="accent1">
              <a:lumMod val="20000"/>
              <a:lumOff val="80000"/>
            </a:schemeClr>
          </a:solidFill>
        </p:spPr>
        <p:txBody>
          <a:bodyPr wrap="square" rtlCol="0">
            <a:spAutoFit/>
          </a:bodyPr>
          <a:lstStyle/>
          <a:p>
            <a:r>
              <a:rPr lang="en-GB" dirty="0"/>
              <a:t>KS2</a:t>
            </a:r>
          </a:p>
        </p:txBody>
      </p:sp>
    </p:spTree>
    <p:extLst>
      <p:ext uri="{BB962C8B-B14F-4D97-AF65-F5344CB8AC3E}">
        <p14:creationId xmlns:p14="http://schemas.microsoft.com/office/powerpoint/2010/main" val="1875120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55710-110A-4019-832D-7DB01D446F34}"/>
              </a:ext>
            </a:extLst>
          </p:cNvPr>
          <p:cNvSpPr>
            <a:spLocks noGrp="1"/>
          </p:cNvSpPr>
          <p:nvPr>
            <p:ph type="ctrTitle"/>
          </p:nvPr>
        </p:nvSpPr>
        <p:spPr>
          <a:xfrm>
            <a:off x="838200" y="2276872"/>
            <a:ext cx="8458200" cy="1828800"/>
          </a:xfrm>
        </p:spPr>
        <p:txBody>
          <a:bodyPr>
            <a:normAutofit fontScale="90000"/>
          </a:bodyPr>
          <a:lstStyle/>
          <a:p>
            <a:r>
              <a:rPr lang="en-GB" sz="6700" b="1" dirty="0">
                <a:latin typeface="+mn-lt"/>
              </a:rPr>
              <a:t>Thank you for your support!</a:t>
            </a:r>
            <a:r>
              <a:rPr lang="en-GB" sz="5400" dirty="0"/>
              <a:t/>
            </a:r>
            <a:br>
              <a:rPr lang="en-GB" sz="5400" dirty="0"/>
            </a:br>
            <a:endParaRPr lang="en-GB" dirty="0"/>
          </a:p>
        </p:txBody>
      </p:sp>
      <p:pic>
        <p:nvPicPr>
          <p:cNvPr id="4" name="Content Placeholder 4">
            <a:extLst>
              <a:ext uri="{FF2B5EF4-FFF2-40B4-BE49-F238E27FC236}">
                <a16:creationId xmlns:a16="http://schemas.microsoft.com/office/drawing/2014/main" id="{BD4B4D99-1788-49F2-B0C4-47BBA5FB31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0536" y="116632"/>
            <a:ext cx="1158332" cy="1044488"/>
          </a:xfrm>
          <a:prstGeom prst="rect">
            <a:avLst/>
          </a:prstGeom>
        </p:spPr>
      </p:pic>
    </p:spTree>
    <p:extLst>
      <p:ext uri="{BB962C8B-B14F-4D97-AF65-F5344CB8AC3E}">
        <p14:creationId xmlns:p14="http://schemas.microsoft.com/office/powerpoint/2010/main" val="1938159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8B7E9595B35AB44852A6817F2B1D640" ma:contentTypeVersion="14" ma:contentTypeDescription="Create a new document." ma:contentTypeScope="" ma:versionID="37c7a3a23577fb69fbf898117fa8b31a">
  <xsd:schema xmlns:xsd="http://www.w3.org/2001/XMLSchema" xmlns:xs="http://www.w3.org/2001/XMLSchema" xmlns:p="http://schemas.microsoft.com/office/2006/metadata/properties" xmlns:ns2="cc5e5c82-a203-43fb-9c39-146d556f28b0" xmlns:ns3="a404807b-8312-48d2-bf23-4948896afdef" targetNamespace="http://schemas.microsoft.com/office/2006/metadata/properties" ma:root="true" ma:fieldsID="40348b64d879e8f468cc480aedc06bfc" ns2:_="" ns3:_="">
    <xsd:import namespace="cc5e5c82-a203-43fb-9c39-146d556f28b0"/>
    <xsd:import namespace="a404807b-8312-48d2-bf23-4948896afdef"/>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e5c82-a203-43fb-9c39-146d556f28b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99fb947c-83a1-4de5-a9f1-c36a509f6447"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404807b-8312-48d2-bf23-4948896afdef"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a00bc41c-cef4-4faf-83ce-8deb6008dfb9}" ma:internalName="TaxCatchAll" ma:showField="CatchAllData" ma:web="a404807b-8312-48d2-bf23-4948896afde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e5c82-a203-43fb-9c39-146d556f28b0">
      <Terms xmlns="http://schemas.microsoft.com/office/infopath/2007/PartnerControls"/>
    </lcf76f155ced4ddcb4097134ff3c332f>
    <TaxCatchAll xmlns="a404807b-8312-48d2-bf23-4948896afde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C2DFE1-69DB-4112-91F3-0479535BE2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e5c82-a203-43fb-9c39-146d556f28b0"/>
    <ds:schemaRef ds:uri="a404807b-8312-48d2-bf23-4948896afde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DA15C6C-6BB6-4DB6-B7D6-7F14EAB2CC5C}">
  <ds:schemaRefs>
    <ds:schemaRef ds:uri="http://purl.org/dc/terms/"/>
    <ds:schemaRef ds:uri="http://purl.org/dc/elements/1.1/"/>
    <ds:schemaRef ds:uri="cc5e5c82-a203-43fb-9c39-146d556f28b0"/>
    <ds:schemaRef ds:uri="http://schemas.microsoft.com/office/2006/metadata/properties"/>
    <ds:schemaRef ds:uri="http://schemas.openxmlformats.org/package/2006/metadata/core-properties"/>
    <ds:schemaRef ds:uri="a404807b-8312-48d2-bf23-4948896afdef"/>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9EDF6667-B669-49A4-BBE6-2132BA71C0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3109</TotalTime>
  <Words>322</Words>
  <Application>Microsoft Office PowerPoint</Application>
  <PresentationFormat>Widescreen</PresentationFormat>
  <Paragraphs>24</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Times New Roman</vt:lpstr>
      <vt:lpstr>Children Friends 16x9</vt:lpstr>
      <vt:lpstr>Reading at home January  2024</vt:lpstr>
      <vt:lpstr>Reading at home</vt:lpstr>
      <vt:lpstr>The Benefits</vt:lpstr>
      <vt:lpstr>PowerPoint Presentation</vt:lpstr>
      <vt:lpstr>PowerPoint Presentation</vt:lpstr>
      <vt:lpstr>PowerPoint Presentation</vt:lpstr>
      <vt:lpstr>PowerPoint Presentation</vt:lpstr>
      <vt:lpstr>PowerPoint Presentation</vt:lpstr>
      <vt:lpstr>Thank you for your support!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KS1/2 Reading Meeting September 2018</dc:title>
  <dc:creator>Shelly</dc:creator>
  <cp:lastModifiedBy>V Ellis</cp:lastModifiedBy>
  <cp:revision>39</cp:revision>
  <dcterms:created xsi:type="dcterms:W3CDTF">2018-09-11T18:17:06Z</dcterms:created>
  <dcterms:modified xsi:type="dcterms:W3CDTF">2024-04-04T13:32:46Z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0x01010028B7E9595B35AB44852A6817F2B1D640</vt:lpwstr>
  </property>
  <property fmtid="{D5CDD505-2E9C-101B-9397-08002B2CF9AE}" pid="4" name="MediaServiceImageTags">
    <vt:lpwstr/>
  </property>
</Properties>
</file>